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306" r:id="rId7"/>
    <p:sldId id="311" r:id="rId8"/>
    <p:sldId id="307" r:id="rId9"/>
    <p:sldId id="267" r:id="rId10"/>
    <p:sldId id="318" r:id="rId11"/>
    <p:sldId id="268" r:id="rId12"/>
    <p:sldId id="273" r:id="rId13"/>
    <p:sldId id="274" r:id="rId14"/>
    <p:sldId id="313" r:id="rId15"/>
    <p:sldId id="276" r:id="rId16"/>
    <p:sldId id="278" r:id="rId17"/>
    <p:sldId id="279" r:id="rId18"/>
    <p:sldId id="314" r:id="rId19"/>
    <p:sldId id="282" r:id="rId20"/>
    <p:sldId id="315" r:id="rId21"/>
    <p:sldId id="316" r:id="rId22"/>
    <p:sldId id="283" r:id="rId23"/>
    <p:sldId id="285" r:id="rId24"/>
    <p:sldId id="293" r:id="rId25"/>
    <p:sldId id="287" r:id="rId26"/>
    <p:sldId id="289" r:id="rId27"/>
    <p:sldId id="302" r:id="rId28"/>
    <p:sldId id="296" r:id="rId29"/>
    <p:sldId id="317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0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55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00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82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8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21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465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731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745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455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67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07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131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650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989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663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501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357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382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539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694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837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70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848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70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019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763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082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14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70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9789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512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726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16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48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602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822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489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010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435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914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672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161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705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62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80081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566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512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601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659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2940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6336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27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97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232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5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292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5220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7045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778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2930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7538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917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25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89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35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58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970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660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577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3D59-01DB-4EFF-842E-024925D45B7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7FC98-B5C1-4903-80B3-15832F09FA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47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641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AB9B-8FB1-4305-9029-7981E6CE7D5F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AAAF-F0C4-4EA8-84E8-72531EED3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5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cikders.ankara.edu.tr/pluginfile.php/48404/mod_resource/content/1/Adler%20ve%20Bireysel%20Psikoloji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524000" y="2812076"/>
            <a:ext cx="9144000" cy="182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5400" b="1" dirty="0" smtClean="0">
                <a:latin typeface="Avenir Next LT Pro"/>
              </a:rPr>
              <a:t>YOLCULUĞA DOĞRU</a:t>
            </a:r>
            <a:endParaRPr lang="tr-TR" sz="5400" b="1" dirty="0">
              <a:latin typeface="Avenir Next LT Pro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30" b="100000" l="5007" r="44330">
                        <a14:foregroundMark x1="7143" y1="63899" x2="13697" y2="52327"/>
                        <a14:foregroundMark x1="6112" y1="68050" x2="7290" y2="63648"/>
                        <a14:foregroundMark x1="12960" y1="55597" x2="23785" y2="43145"/>
                        <a14:foregroundMark x1="24374" y1="42390" x2="35862" y2="38994"/>
                        <a14:foregroundMark x1="37629" y1="40629" x2="38439" y2="41132"/>
                        <a14:foregroundMark x1="31370" y1="74843" x2="31738" y2="76101"/>
                        <a14:foregroundMark x1="30928" y1="75597" x2="30928" y2="71824"/>
                        <a14:foregroundMark x1="33800" y1="86289" x2="32032" y2="80755"/>
                        <a14:foregroundMark x1="36303" y1="90189" x2="33211" y2="85535"/>
                        <a14:foregroundMark x1="39323" y1="98742" x2="39323" y2="98742"/>
                        <a14:foregroundMark x1="42121" y1="97484" x2="42121" y2="97484"/>
                        <a14:foregroundMark x1="39323" y1="93962" x2="39323" y2="93962"/>
                        <a14:foregroundMark x1="27172" y1="84528" x2="27172" y2="83899"/>
                        <a14:foregroundMark x1="36009" y1="76855" x2="36156" y2="75849"/>
                        <a14:foregroundMark x1="42121" y1="96352" x2="42563" y2="92201"/>
                        <a14:foregroundMark x1="41605" y1="90818" x2="41163" y2="90440"/>
                        <a14:foregroundMark x1="38660" y1="93585" x2="37923" y2="93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8" t="33718" r="53801" b="-1"/>
          <a:stretch/>
        </p:blipFill>
        <p:spPr>
          <a:xfrm rot="495416">
            <a:off x="372840" y="806224"/>
            <a:ext cx="3099765" cy="28167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39192" l="66641" r="87389">
                        <a14:foregroundMark x1="69514" y1="14969" x2="72533" y2="12956"/>
                        <a14:foregroundMark x1="68704" y1="15346" x2="70029" y2="14591"/>
                        <a14:foregroundMark x1="68409" y1="15849" x2="69072" y2="15346"/>
                        <a14:foregroundMark x1="73343" y1="14969" x2="76730" y2="13711"/>
                        <a14:foregroundMark x1="72754" y1="13836" x2="74300" y2="14340"/>
                        <a14:foregroundMark x1="76583" y1="14591" x2="80118" y2="17987"/>
                        <a14:foregroundMark x1="80633" y1="17358" x2="82253" y2="21132"/>
                        <a14:foregroundMark x1="83726" y1="23648" x2="82474" y2="20252"/>
                        <a14:foregroundMark x1="73785" y1="29560" x2="74080" y2="28428"/>
                        <a14:foregroundMark x1="73122" y1="33082" x2="73564" y2="30440"/>
                        <a14:foregroundMark x1="71576" y1="29057" x2="71870" y2="28176"/>
                        <a14:foregroundMark x1="75700" y1="31698" x2="75700" y2="30440"/>
                        <a14:foregroundMark x1="70398" y1="24780" x2="68483" y2="16101"/>
                        <a14:foregroundMark x1="79161" y1="29560" x2="83947" y2="26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48" t="4174" r="10017" b="56917"/>
          <a:stretch/>
        </p:blipFill>
        <p:spPr>
          <a:xfrm>
            <a:off x="6593201" y="4426675"/>
            <a:ext cx="2170444" cy="190631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372" b="89177" l="60077" r="80072">
                        <a14:foregroundMark x1="62077" y1="66038" x2="64359" y2="63396"/>
                        <a14:foregroundMark x1="61856" y1="67673" x2="66863" y2="60126"/>
                        <a14:foregroundMark x1="61193" y1="68302" x2="62077" y2="66289"/>
                        <a14:foregroundMark x1="65611" y1="62264" x2="72312" y2="60252"/>
                        <a14:foregroundMark x1="67378" y1="59371" x2="71355" y2="57484"/>
                        <a14:foregroundMark x1="72018" y1="59623" x2="76068" y2="63648"/>
                        <a14:foregroundMark x1="76215" y1="63522" x2="79013" y2="66667"/>
                        <a14:foregroundMark x1="72018" y1="80629" x2="72312" y2="82013"/>
                        <a14:foregroundMark x1="72828" y1="84403" x2="72165" y2="82013"/>
                        <a14:foregroundMark x1="64065" y1="73333" x2="60898" y2="68679"/>
                        <a14:foregroundMark x1="77025" y1="74717" x2="79823" y2="68176"/>
                        <a14:foregroundMark x1="67599" y1="78365" x2="64065" y2="73208"/>
                        <a14:foregroundMark x1="75037" y1="79748" x2="77025" y2="74088"/>
                        <a14:foregroundMark x1="71944" y1="80000" x2="71944" y2="78868"/>
                        <a14:foregroundMark x1="73417" y1="83648" x2="74006" y2="8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8" t="52271" r="17429" b="6722"/>
          <a:stretch/>
        </p:blipFill>
        <p:spPr>
          <a:xfrm>
            <a:off x="9566668" y="1374019"/>
            <a:ext cx="857957" cy="8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1077085" y="3465513"/>
            <a:ext cx="6252336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venir Next LT Pro" panose="020B05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/>
              <a:ea typeface="+mj-ea"/>
              <a:cs typeface="+mj-cs"/>
            </a:endParaRP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 txBox="1">
            <a:spLocks/>
          </p:cNvSpPr>
          <p:nvPr/>
        </p:nvSpPr>
        <p:spPr>
          <a:xfrm>
            <a:off x="1065731" y="2455384"/>
            <a:ext cx="6190671" cy="172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000" dirty="0" smtClean="0"/>
              <a:t>Carl </a:t>
            </a:r>
            <a:r>
              <a:rPr lang="tr-TR" sz="2000" dirty="0" err="1" smtClean="0"/>
              <a:t>Gustav</a:t>
            </a:r>
            <a:r>
              <a:rPr lang="tr-TR" sz="2000" dirty="0" smtClean="0"/>
              <a:t> </a:t>
            </a:r>
            <a:r>
              <a:rPr lang="tr-TR" sz="2000" dirty="0" err="1" smtClean="0"/>
              <a:t>Jung’un</a:t>
            </a:r>
            <a:r>
              <a:rPr lang="tr-TR" sz="2000" dirty="0" smtClean="0"/>
              <a:t> Kişilik Tipleri (MBTI ölçeği) </a:t>
            </a: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 txBox="1">
            <a:spLocks/>
          </p:cNvSpPr>
          <p:nvPr/>
        </p:nvSpPr>
        <p:spPr>
          <a:xfrm>
            <a:off x="1324247" y="3908369"/>
            <a:ext cx="3988292" cy="1566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 smtClean="0"/>
              <a:t>1. Yaşam boyu deneyimi</a:t>
            </a:r>
          </a:p>
          <a:p>
            <a:pPr marL="0" indent="0">
              <a:buNone/>
            </a:pPr>
            <a:r>
              <a:rPr lang="tr-TR" sz="2000" dirty="0" smtClean="0"/>
              <a:t>2. Toplumsal ve kültürel etken</a:t>
            </a:r>
          </a:p>
          <a:p>
            <a:pPr marL="0" indent="0">
              <a:buNone/>
            </a:pPr>
            <a:r>
              <a:rPr lang="tr-TR" sz="2000" dirty="0" smtClean="0"/>
              <a:t>3. </a:t>
            </a:r>
            <a:r>
              <a:rPr lang="tr-TR" sz="2000" dirty="0"/>
              <a:t>O</a:t>
            </a:r>
            <a:r>
              <a:rPr lang="tr-TR" sz="2000" dirty="0" smtClean="0"/>
              <a:t>lumlu yanlar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 smtClean="0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 txBox="1">
            <a:spLocks/>
          </p:cNvSpPr>
          <p:nvPr/>
        </p:nvSpPr>
        <p:spPr>
          <a:xfrm>
            <a:off x="1081776" y="1789661"/>
            <a:ext cx="6174626" cy="81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900" dirty="0" smtClean="0"/>
              <a:t>Bilinçlenme </a:t>
            </a:r>
            <a:r>
              <a:rPr lang="tr-TR" sz="1900" dirty="0"/>
              <a:t>ö</a:t>
            </a:r>
            <a:r>
              <a:rPr lang="tr-TR" sz="1900" dirty="0" smtClean="0"/>
              <a:t>ncesinde </a:t>
            </a:r>
            <a:r>
              <a:rPr lang="tr-TR" sz="1900" dirty="0"/>
              <a:t>denetim sağlanmamış girdi ve çıktılarının analizi için ilk </a:t>
            </a:r>
            <a:r>
              <a:rPr lang="tr-TR" sz="1900" dirty="0" smtClean="0"/>
              <a:t>olarak sistem </a:t>
            </a:r>
            <a:r>
              <a:rPr lang="tr-TR" sz="1900" dirty="0"/>
              <a:t>yani özne tüm özellikleri ile </a:t>
            </a:r>
            <a:r>
              <a:rPr lang="tr-TR" sz="1900" dirty="0" smtClean="0"/>
              <a:t>bilinmelidir.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" b="98491" l="12445" r="87482">
                        <a14:foregroundMark x1="44993" y1="71698" x2="45582" y2="68805"/>
                        <a14:foregroundMark x1="55155" y1="72201" x2="56480" y2="71950"/>
                        <a14:foregroundMark x1="57511" y1="54340" x2="57069" y2="53585"/>
                        <a14:foregroundMark x1="42268" y1="51195" x2="43446" y2="51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7" t="23292" r="38382" b="19880"/>
          <a:stretch/>
        </p:blipFill>
        <p:spPr>
          <a:xfrm>
            <a:off x="8272354" y="2372888"/>
            <a:ext cx="1699847" cy="24384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" b="98491" l="12445" r="87482">
                        <a14:foregroundMark x1="44993" y1="71698" x2="45582" y2="68805"/>
                        <a14:foregroundMark x1="55155" y1="72201" x2="56480" y2="71950"/>
                        <a14:foregroundMark x1="57511" y1="54340" x2="57069" y2="53585"/>
                        <a14:foregroundMark x1="42268" y1="51195" x2="43446" y2="51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7" t="23292" r="38382" b="19880"/>
          <a:stretch/>
        </p:blipFill>
        <p:spPr>
          <a:xfrm>
            <a:off x="8821876" y="1361075"/>
            <a:ext cx="600802" cy="86184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" b="98491" l="12445" r="87482">
                        <a14:foregroundMark x1="44993" y1="71698" x2="45582" y2="68805"/>
                        <a14:foregroundMark x1="55155" y1="72201" x2="56480" y2="71950"/>
                        <a14:foregroundMark x1="57511" y1="54340" x2="57069" y2="53585"/>
                        <a14:foregroundMark x1="42268" y1="51195" x2="43446" y2="51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7" t="23292" r="38382" b="19880"/>
          <a:stretch/>
        </p:blipFill>
        <p:spPr>
          <a:xfrm>
            <a:off x="8821876" y="4811288"/>
            <a:ext cx="600802" cy="86184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" b="98491" l="12445" r="87482">
                        <a14:foregroundMark x1="44993" y1="71698" x2="45582" y2="68805"/>
                        <a14:foregroundMark x1="55155" y1="72201" x2="56480" y2="71950"/>
                        <a14:foregroundMark x1="57511" y1="54340" x2="57069" y2="53585"/>
                        <a14:foregroundMark x1="42268" y1="51195" x2="43446" y2="51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7" t="23292" r="38382" b="19880"/>
          <a:stretch/>
        </p:blipFill>
        <p:spPr>
          <a:xfrm>
            <a:off x="6968256" y="3047486"/>
            <a:ext cx="600802" cy="86184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" b="98491" l="12445" r="87482">
                        <a14:foregroundMark x1="44993" y1="71698" x2="45582" y2="68805"/>
                        <a14:foregroundMark x1="55155" y1="72201" x2="56480" y2="71950"/>
                        <a14:foregroundMark x1="57511" y1="54340" x2="57069" y2="53585"/>
                        <a14:foregroundMark x1="42268" y1="51195" x2="43446" y2="51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7" t="23292" r="38382" b="19880"/>
          <a:stretch/>
        </p:blipFill>
        <p:spPr>
          <a:xfrm>
            <a:off x="10675497" y="3047486"/>
            <a:ext cx="600802" cy="86184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" b="98491" l="12445" r="87482">
                        <a14:foregroundMark x1="44993" y1="71698" x2="45582" y2="68805"/>
                        <a14:foregroundMark x1="55155" y1="72201" x2="56480" y2="71950"/>
                        <a14:foregroundMark x1="57511" y1="54340" x2="57069" y2="53585"/>
                        <a14:foregroundMark x1="42268" y1="51195" x2="43446" y2="51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7" t="23292" r="38382" b="19880"/>
          <a:stretch/>
        </p:blipFill>
        <p:spPr>
          <a:xfrm>
            <a:off x="7570986" y="1880264"/>
            <a:ext cx="600802" cy="86184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" b="98491" l="12445" r="87482">
                        <a14:foregroundMark x1="44993" y1="71698" x2="45582" y2="68805"/>
                        <a14:foregroundMark x1="55155" y1="72201" x2="56480" y2="71950"/>
                        <a14:foregroundMark x1="57511" y1="54340" x2="57069" y2="53585"/>
                        <a14:foregroundMark x1="42268" y1="51195" x2="43446" y2="51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7" t="23292" r="38382" b="19880"/>
          <a:stretch/>
        </p:blipFill>
        <p:spPr>
          <a:xfrm>
            <a:off x="10215618" y="1941968"/>
            <a:ext cx="600802" cy="86184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" b="98491" l="12445" r="87482">
                        <a14:foregroundMark x1="44993" y1="71698" x2="45582" y2="68805"/>
                        <a14:foregroundMark x1="55155" y1="72201" x2="56480" y2="71950"/>
                        <a14:foregroundMark x1="57511" y1="54340" x2="57069" y2="53585"/>
                        <a14:foregroundMark x1="42268" y1="51195" x2="43446" y2="51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7" t="23292" r="38382" b="19880"/>
          <a:stretch/>
        </p:blipFill>
        <p:spPr>
          <a:xfrm>
            <a:off x="7570986" y="4265846"/>
            <a:ext cx="600802" cy="86184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" b="98491" l="12445" r="87482">
                        <a14:foregroundMark x1="44993" y1="71698" x2="45582" y2="68805"/>
                        <a14:foregroundMark x1="55155" y1="72201" x2="56480" y2="71950"/>
                        <a14:foregroundMark x1="57511" y1="54340" x2="57069" y2="53585"/>
                        <a14:foregroundMark x1="42268" y1="51195" x2="43446" y2="51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7" t="23292" r="38382" b="19880"/>
          <a:stretch/>
        </p:blipFill>
        <p:spPr>
          <a:xfrm>
            <a:off x="10215618" y="4327550"/>
            <a:ext cx="600802" cy="8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 r="14524" b="9797"/>
          <a:stretch/>
        </p:blipFill>
        <p:spPr>
          <a:xfrm>
            <a:off x="3139777" y="1811344"/>
            <a:ext cx="5598717" cy="3360160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777" y="5450970"/>
            <a:ext cx="6200032" cy="1020170"/>
          </a:xfrm>
        </p:spPr>
        <p:txBody>
          <a:bodyPr>
            <a:normAutofit/>
          </a:bodyPr>
          <a:lstStyle/>
          <a:p>
            <a:r>
              <a:rPr lang="tr-TR" sz="1800" dirty="0" smtClean="0"/>
              <a:t>Avantaj ve dezavantajları uçuş potansiyeli ve sınırını belirler.</a:t>
            </a:r>
          </a:p>
          <a:p>
            <a:r>
              <a:rPr lang="tr-TR" sz="1800" dirty="0" smtClean="0"/>
              <a:t>Pilota uygun malzeme seçilmelidir.</a:t>
            </a:r>
          </a:p>
          <a:p>
            <a:endParaRPr lang="tr-TR" sz="1800" dirty="0" smtClean="0"/>
          </a:p>
          <a:p>
            <a:endParaRPr lang="tr-TR" sz="1800" dirty="0" smtClean="0"/>
          </a:p>
          <a:p>
            <a:pPr marL="0" indent="0">
              <a:buNone/>
            </a:pPr>
            <a:endParaRPr lang="tr-TR" sz="1800" dirty="0" smtClean="0">
              <a:latin typeface="Avenir Next LT Pro" panose="020B0504020202020204"/>
            </a:endParaRP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3994717" y="922670"/>
            <a:ext cx="5778218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Çanta mı uçuyor?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malzeme özellikleri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52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144" y="5422120"/>
            <a:ext cx="6185948" cy="1147941"/>
          </a:xfrm>
        </p:spPr>
        <p:txBody>
          <a:bodyPr>
            <a:normAutofit/>
          </a:bodyPr>
          <a:lstStyle/>
          <a:p>
            <a:r>
              <a:rPr lang="tr-TR" sz="1600" dirty="0"/>
              <a:t>S</a:t>
            </a:r>
            <a:r>
              <a:rPr lang="tr-TR" sz="1600" dirty="0" smtClean="0"/>
              <a:t>orun tespitleri kolay gerçekleştirilebilir. </a:t>
            </a:r>
          </a:p>
          <a:p>
            <a:r>
              <a:rPr lang="tr-TR" sz="1600" dirty="0" smtClean="0"/>
              <a:t>Sorunlara doğru çözüm üretilmesine katkı sağlar.</a:t>
            </a:r>
          </a:p>
          <a:p>
            <a:r>
              <a:rPr lang="tr-TR" sz="1600" dirty="0" smtClean="0"/>
              <a:t>Kanat sistemine entegre edilebilecek kalıcı çözümler üretilebilir.</a:t>
            </a:r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endParaRPr lang="tr-TR" sz="1800" dirty="0" smtClean="0">
              <a:latin typeface="Avenir Next LT Pro" panose="020B0504020202020204"/>
            </a:endParaRP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3955260" y="804727"/>
            <a:ext cx="5778218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Nasıl havada kalıyor?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r>
              <a:rPr lang="tr-TR" sz="2000" dirty="0" smtClean="0">
                <a:solidFill>
                  <a:prstClr val="black"/>
                </a:solidFill>
                <a:latin typeface="Calibri Light" panose="020F0302020204030204"/>
              </a:rPr>
              <a:t>aracın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oluşma/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çalışma prensibi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7137" r="29816" b="3973"/>
          <a:stretch/>
        </p:blipFill>
        <p:spPr>
          <a:xfrm>
            <a:off x="3800560" y="1614640"/>
            <a:ext cx="4590879" cy="362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60" r="32867" b="4025"/>
          <a:stretch/>
        </p:blipFill>
        <p:spPr>
          <a:xfrm>
            <a:off x="3462144" y="1478380"/>
            <a:ext cx="4747846" cy="3797236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144" y="5422120"/>
            <a:ext cx="6185948" cy="1147941"/>
          </a:xfrm>
        </p:spPr>
        <p:txBody>
          <a:bodyPr>
            <a:normAutofit/>
          </a:bodyPr>
          <a:lstStyle/>
          <a:p>
            <a:r>
              <a:rPr lang="tr-TR" sz="1600" dirty="0"/>
              <a:t>S</a:t>
            </a:r>
            <a:r>
              <a:rPr lang="tr-TR" sz="1600" dirty="0" smtClean="0"/>
              <a:t>orun tespitleri kolay gerçekleştirilebilir. </a:t>
            </a:r>
          </a:p>
          <a:p>
            <a:r>
              <a:rPr lang="tr-TR" sz="1600" dirty="0" smtClean="0"/>
              <a:t>Sorunlara doğru çözüm üretilmesine katkı sağlar.</a:t>
            </a:r>
          </a:p>
          <a:p>
            <a:r>
              <a:rPr lang="tr-TR" sz="1600" dirty="0" smtClean="0"/>
              <a:t>Kanat sistemine entegre edilebilecek kalıcı çözümler üretilebilir.</a:t>
            </a:r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endParaRPr lang="tr-TR" sz="1800" dirty="0" smtClean="0">
              <a:latin typeface="Avenir Next LT Pro" panose="020B0504020202020204"/>
            </a:endParaRP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3955260" y="804727"/>
            <a:ext cx="5778218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Nasıl havada kalıyor?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aracın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oluşma/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çalışma prensibi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40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0" r="9697"/>
          <a:stretch/>
        </p:blipFill>
        <p:spPr>
          <a:xfrm>
            <a:off x="3012831" y="1760094"/>
            <a:ext cx="5948220" cy="3274274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010" y="5209262"/>
            <a:ext cx="7036929" cy="1253442"/>
          </a:xfrm>
        </p:spPr>
        <p:txBody>
          <a:bodyPr>
            <a:normAutofit/>
          </a:bodyPr>
          <a:lstStyle/>
          <a:p>
            <a:r>
              <a:rPr lang="tr-TR" sz="1800" dirty="0"/>
              <a:t>K</a:t>
            </a:r>
            <a:r>
              <a:rPr lang="tr-TR" sz="1800" dirty="0" smtClean="0"/>
              <a:t>anat çevresi ile kurduğu ilişki sonucu uçuş gerçekleştirebilmektedir.</a:t>
            </a:r>
          </a:p>
          <a:p>
            <a:r>
              <a:rPr lang="tr-TR" sz="1800" dirty="0" smtClean="0"/>
              <a:t>Verimli bir uçuş için sağlanan kaynak çevre verileridir.</a:t>
            </a:r>
          </a:p>
          <a:p>
            <a:r>
              <a:rPr lang="tr-TR" sz="1800" dirty="0" smtClean="0"/>
              <a:t>Verilerin analizi sonucu uçuş planlaması yapılır.</a:t>
            </a:r>
          </a:p>
          <a:p>
            <a:endParaRPr lang="tr-TR" sz="1800" dirty="0" smtClean="0"/>
          </a:p>
          <a:p>
            <a:pPr marL="0" indent="0">
              <a:buNone/>
            </a:pPr>
            <a:endParaRPr lang="tr-TR" sz="1800" dirty="0"/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4356042" y="870483"/>
            <a:ext cx="5778218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Nerede uçuyor?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çevre analizi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0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0" r="9697"/>
          <a:stretch/>
        </p:blipFill>
        <p:spPr>
          <a:xfrm>
            <a:off x="3012831" y="1760094"/>
            <a:ext cx="5948220" cy="32742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3" r="7332"/>
          <a:stretch/>
        </p:blipFill>
        <p:spPr>
          <a:xfrm>
            <a:off x="3056171" y="1682942"/>
            <a:ext cx="6009319" cy="3381685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010" y="5209262"/>
            <a:ext cx="7036929" cy="1253442"/>
          </a:xfrm>
        </p:spPr>
        <p:txBody>
          <a:bodyPr>
            <a:normAutofit/>
          </a:bodyPr>
          <a:lstStyle/>
          <a:p>
            <a:r>
              <a:rPr lang="tr-TR" sz="1800" dirty="0"/>
              <a:t>K</a:t>
            </a:r>
            <a:r>
              <a:rPr lang="tr-TR" sz="1800" dirty="0" smtClean="0"/>
              <a:t>anat çevresi ile kurduğu ilişki sonucu uçuş gerçekleştirebilmektedir.</a:t>
            </a:r>
          </a:p>
          <a:p>
            <a:r>
              <a:rPr lang="tr-TR" sz="1800" dirty="0" smtClean="0"/>
              <a:t>Verimli bir uçuş için sağlanan kaynak çevre verileridir.</a:t>
            </a:r>
          </a:p>
          <a:p>
            <a:r>
              <a:rPr lang="tr-TR" sz="1800" dirty="0" smtClean="0"/>
              <a:t>Verilerin analizi sonucu uçuş planlaması yapılır.</a:t>
            </a:r>
          </a:p>
          <a:p>
            <a:endParaRPr lang="tr-TR" sz="1800" dirty="0" smtClean="0"/>
          </a:p>
          <a:p>
            <a:pPr marL="0" indent="0">
              <a:buNone/>
            </a:pPr>
            <a:endParaRPr lang="tr-TR" sz="1800" dirty="0"/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4356042" y="870483"/>
            <a:ext cx="5778218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Nerede uçuyor?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çevre analizi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7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 r="5666" b="23350"/>
          <a:stretch/>
        </p:blipFill>
        <p:spPr>
          <a:xfrm>
            <a:off x="2288859" y="1650165"/>
            <a:ext cx="7381311" cy="3312389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999" y="5173020"/>
            <a:ext cx="8625444" cy="1286811"/>
          </a:xfrm>
        </p:spPr>
        <p:txBody>
          <a:bodyPr>
            <a:normAutofit/>
          </a:bodyPr>
          <a:lstStyle/>
          <a:p>
            <a:r>
              <a:rPr lang="tr-TR" sz="1800" dirty="0" smtClean="0"/>
              <a:t>Yapılan analizler sonucu planlanan uçuşa uygun uçuş tekniği kullanılır.</a:t>
            </a:r>
          </a:p>
          <a:p>
            <a:r>
              <a:rPr lang="tr-TR" sz="1800" dirty="0" smtClean="0"/>
              <a:t>Doğru uçuş tekniği malzemeden ve çevreden maksimum verim almamızı sağlar.</a:t>
            </a:r>
          </a:p>
          <a:p>
            <a:r>
              <a:rPr lang="tr-TR" sz="1800" dirty="0"/>
              <a:t>E</a:t>
            </a:r>
            <a:r>
              <a:rPr lang="tr-TR" sz="1800" dirty="0" smtClean="0"/>
              <a:t>mniyetli uçuş gerçekleştirebilmek için gereklidir.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endParaRPr lang="tr-TR" sz="1800" dirty="0" smtClean="0"/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4368057" y="725362"/>
            <a:ext cx="5778218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5.     Nasıl </a:t>
            </a: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uçuyor?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uygulama tekniği</a:t>
            </a:r>
          </a:p>
        </p:txBody>
      </p:sp>
    </p:spTree>
    <p:extLst>
      <p:ext uri="{BB962C8B-B14F-4D97-AF65-F5344CB8AC3E}">
        <p14:creationId xmlns:p14="http://schemas.microsoft.com/office/powerpoint/2010/main" val="24105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999" y="5173020"/>
            <a:ext cx="8625444" cy="1286811"/>
          </a:xfrm>
        </p:spPr>
        <p:txBody>
          <a:bodyPr>
            <a:normAutofit/>
          </a:bodyPr>
          <a:lstStyle/>
          <a:p>
            <a:r>
              <a:rPr lang="tr-TR" sz="1800" dirty="0" smtClean="0"/>
              <a:t>Yapılan analizler sonucu planlanan uçuşa uygun uçuş tekniği kullanılır.</a:t>
            </a:r>
          </a:p>
          <a:p>
            <a:r>
              <a:rPr lang="tr-TR" sz="1800" dirty="0" smtClean="0"/>
              <a:t>Doğru uçuş tekniği malzemeden ve çevreden maksimum verim almamızı sağlar.</a:t>
            </a:r>
          </a:p>
          <a:p>
            <a:r>
              <a:rPr lang="tr-TR" sz="1800" dirty="0"/>
              <a:t>E</a:t>
            </a:r>
            <a:r>
              <a:rPr lang="tr-TR" sz="1800" dirty="0" smtClean="0"/>
              <a:t>mniyetli uçuş gerçekleştirebilmek için gereklidir.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endParaRPr lang="tr-TR" sz="1800" dirty="0" smtClean="0"/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4368057" y="725362"/>
            <a:ext cx="5778218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5.     Nasıl </a:t>
            </a: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uçuyor?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uygulama tekniği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5118" r="6872" b="24175"/>
          <a:stretch/>
        </p:blipFill>
        <p:spPr>
          <a:xfrm>
            <a:off x="2657761" y="1717575"/>
            <a:ext cx="6876477" cy="31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656" y="4680951"/>
            <a:ext cx="6276047" cy="2590800"/>
          </a:xfrm>
        </p:spPr>
        <p:txBody>
          <a:bodyPr>
            <a:normAutofit/>
          </a:bodyPr>
          <a:lstStyle/>
          <a:p>
            <a:r>
              <a:rPr lang="tr-TR" sz="1800" dirty="0" smtClean="0"/>
              <a:t>Şartlar ve uçuşlar her zaman farklıdır.</a:t>
            </a:r>
          </a:p>
          <a:p>
            <a:r>
              <a:rPr lang="tr-TR" sz="1800" dirty="0" smtClean="0"/>
              <a:t>Her koşulda çevreye ve kanata UYUMLU olunmalıdır. Aksi taktirde acil durumlar yaşanır.</a:t>
            </a:r>
          </a:p>
          <a:p>
            <a:r>
              <a:rPr lang="tr-TR" sz="1800" dirty="0" smtClean="0"/>
              <a:t>Ne az ne çok müdahale –YETERLİ MÜDAHALE-</a:t>
            </a:r>
          </a:p>
          <a:p>
            <a:r>
              <a:rPr lang="tr-TR" sz="1800" dirty="0" smtClean="0"/>
              <a:t>Yaşanan sorunu önce ‘HİSSET ANLA’</a:t>
            </a:r>
          </a:p>
          <a:p>
            <a:endParaRPr lang="tr-TR" sz="1800" dirty="0" smtClean="0"/>
          </a:p>
          <a:p>
            <a:endParaRPr lang="tr-TR" sz="1800" dirty="0" smtClean="0"/>
          </a:p>
          <a:p>
            <a:endParaRPr lang="tr-TR" sz="1800" dirty="0" smtClean="0"/>
          </a:p>
          <a:p>
            <a:endParaRPr lang="tr-TR" sz="1800" dirty="0" smtClean="0"/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3810485" y="501916"/>
            <a:ext cx="5778218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6"/>
              <a:tabLst/>
              <a:defRPr/>
            </a:pP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Kanada istediğini yaptırabilir misin?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kaynak ve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araçtan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maksimum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Calibri Light" panose="020F0302020204030204"/>
              </a:rPr>
              <a:t>v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erim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alma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85" y="1456782"/>
            <a:ext cx="4913474" cy="287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9529" y="1290916"/>
            <a:ext cx="9995647" cy="4318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Ne </a:t>
            </a:r>
            <a:r>
              <a:rPr lang="fr-FR" sz="2000" dirty="0" err="1" smtClean="0"/>
              <a:t>mimarlık</a:t>
            </a:r>
            <a:r>
              <a:rPr lang="tr-TR" sz="2000" dirty="0"/>
              <a:t> </a:t>
            </a:r>
            <a:r>
              <a:rPr lang="fr-FR" sz="2000" dirty="0" err="1" smtClean="0"/>
              <a:t>eğitimi</a:t>
            </a:r>
            <a:r>
              <a:rPr lang="fr-FR" sz="2000" dirty="0" smtClean="0"/>
              <a:t> </a:t>
            </a:r>
            <a:r>
              <a:rPr lang="fr-FR" sz="2000" dirty="0"/>
              <a:t>ne </a:t>
            </a:r>
            <a:r>
              <a:rPr lang="fr-FR" sz="2000" dirty="0" smtClean="0"/>
              <a:t>de</a:t>
            </a:r>
            <a:r>
              <a:rPr lang="tr-TR" sz="2000" dirty="0" smtClean="0"/>
              <a:t> </a:t>
            </a:r>
            <a:r>
              <a:rPr lang="fr-FR" sz="2000" dirty="0" err="1" smtClean="0"/>
              <a:t>mimarlık</a:t>
            </a:r>
            <a:r>
              <a:rPr lang="tr-TR" sz="2000" dirty="0" smtClean="0"/>
              <a:t> pratiği</a:t>
            </a:r>
            <a:r>
              <a:rPr lang="tr-TR" sz="2000" dirty="0"/>
              <a:t>, bozulma (</a:t>
            </a:r>
            <a:r>
              <a:rPr lang="tr-TR" sz="2000" i="1" dirty="0" err="1"/>
              <a:t>breakdown</a:t>
            </a:r>
            <a:r>
              <a:rPr lang="tr-TR" sz="2000" dirty="0"/>
              <a:t>) kavramını </a:t>
            </a:r>
            <a:r>
              <a:rPr lang="tr-TR" sz="2000" dirty="0" smtClean="0"/>
              <a:t>uzun vadede </a:t>
            </a:r>
            <a:r>
              <a:rPr lang="tr-TR" sz="2000" dirty="0"/>
              <a:t>içinde barındırıp, bozulduktan sonra </a:t>
            </a:r>
            <a:r>
              <a:rPr lang="tr-TR" sz="2000" dirty="0" smtClean="0"/>
              <a:t>kendini yeniden </a:t>
            </a:r>
            <a:r>
              <a:rPr lang="tr-TR" sz="2000" dirty="0"/>
              <a:t>şekillendirecek biçimde </a:t>
            </a:r>
            <a:r>
              <a:rPr lang="tr-TR" sz="2000" dirty="0" smtClean="0"/>
              <a:t>kurgulanmamıştır. Mimarlık </a:t>
            </a:r>
            <a:r>
              <a:rPr lang="tr-TR" sz="2000" dirty="0"/>
              <a:t>pratiğinin böyle bir felaket </a:t>
            </a:r>
            <a:r>
              <a:rPr lang="tr-TR" sz="2000" dirty="0" smtClean="0"/>
              <a:t>durumunda tepkisi </a:t>
            </a:r>
            <a:r>
              <a:rPr lang="tr-TR" sz="2000" dirty="0"/>
              <a:t>yeniden yapmak ve tamir </a:t>
            </a:r>
            <a:r>
              <a:rPr lang="tr-TR" sz="2000" dirty="0" smtClean="0"/>
              <a:t>etmek, krizden </a:t>
            </a:r>
            <a:r>
              <a:rPr lang="tr-TR" sz="2000" dirty="0"/>
              <a:t>önce stabil olarak algıladığı düzene </a:t>
            </a:r>
            <a:r>
              <a:rPr lang="tr-TR" sz="2000" dirty="0" smtClean="0"/>
              <a:t>geri dönmeye </a:t>
            </a:r>
            <a:r>
              <a:rPr lang="tr-TR" sz="2000" dirty="0"/>
              <a:t>çalışmaktır. </a:t>
            </a:r>
            <a:r>
              <a:rPr lang="tr-TR" sz="2000" dirty="0" smtClean="0"/>
              <a:t>Bu bağlamda mimarlık ve kent tarihi, her dönemde yeniden inşa örnekleriyle doludur. (Yıldız, 2020)</a:t>
            </a:r>
            <a:endParaRPr lang="tr-TR" sz="20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22BD51B9-402E-4CA9-A443-177A64A3CFE8}"/>
              </a:ext>
            </a:extLst>
          </p:cNvPr>
          <p:cNvSpPr txBox="1">
            <a:spLocks/>
          </p:cNvSpPr>
          <p:nvPr/>
        </p:nvSpPr>
        <p:spPr>
          <a:xfrm>
            <a:off x="6988989" y="5531497"/>
            <a:ext cx="4326187" cy="9403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 Light" panose="020B0304020202020204" pitchFamily="34" charset="-94"/>
                <a:ea typeface="+mj-ea"/>
                <a:cs typeface="Calibri" panose="020F0502020204030204" pitchFamily="34" charset="0"/>
              </a:rPr>
              <a:t>Proje 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 Light" panose="020B0304020202020204" pitchFamily="34" charset="-94"/>
                <a:ea typeface="+mj-ea"/>
                <a:cs typeface="Calibri" panose="020F0502020204030204" pitchFamily="34" charset="0"/>
              </a:rPr>
              <a:t>Yeri: </a:t>
            </a:r>
            <a:r>
              <a:rPr kumimoji="0" lang="tr-T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 Light" panose="020B0304020202020204" pitchFamily="34" charset="-94"/>
                <a:ea typeface="+mj-ea"/>
                <a:cs typeface="Calibri" panose="020F0502020204030204" pitchFamily="34" charset="0"/>
              </a:rPr>
              <a:t>İstanbul</a:t>
            </a:r>
            <a:endParaRPr kumimoji="0" lang="tr-TR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venir Next LT Pro Light" panose="020B0304020202020204" pitchFamily="34" charset="-94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 Light" panose="020B0304020202020204" pitchFamily="34" charset="-94"/>
                <a:ea typeface="+mj-ea"/>
                <a:cs typeface="Calibri" panose="020F0502020204030204" pitchFamily="34" charset="0"/>
              </a:rPr>
              <a:t>Proje Tipi: Geçici Strüktür / Enstalasyon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 Light" panose="020B0304020202020204" pitchFamily="34" charset="-94"/>
                <a:ea typeface="+mj-ea"/>
                <a:cs typeface="Calibri" panose="020F0502020204030204" pitchFamily="34" charset="0"/>
              </a:rPr>
              <a:t>İşveren: Çimento Endüstrisi İşverenleri Sendikası (ÇEİS)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Aktan 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Acar ve </a:t>
            </a:r>
            <a: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Yıldırım 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Yazganarıkan</a:t>
            </a:r>
            <a:endParaRPr kumimoji="0" lang="tr-TR" sz="100" b="0" i="1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venir Next LT Pro Light" panose="020B0304020202020204" pitchFamily="34" charset="-94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95" y="3053778"/>
            <a:ext cx="4199404" cy="255523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0"/>
          <a:stretch/>
        </p:blipFill>
        <p:spPr>
          <a:xfrm>
            <a:off x="1122306" y="3429000"/>
            <a:ext cx="4417883" cy="20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9099" y="1617242"/>
            <a:ext cx="9542929" cy="1303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>
                <a:latin typeface="+mj-lt"/>
              </a:rPr>
              <a:t>Ben havada bulunan enerjiyi uyandırmaya çalışıyorum. Enerjinin ana kaynakları bunlardır. Boşluk olarak görülen şey, henüz uyanmamış maddenin bir tezahürüdür. </a:t>
            </a:r>
          </a:p>
          <a:p>
            <a:pPr marL="0" indent="0">
              <a:buNone/>
            </a:pPr>
            <a:r>
              <a:rPr lang="tr-TR" sz="2000" dirty="0">
                <a:latin typeface="+mj-lt"/>
              </a:rPr>
              <a:t>	</a:t>
            </a:r>
            <a:r>
              <a:rPr lang="tr-TR" sz="2000" dirty="0" smtClean="0">
                <a:latin typeface="+mj-lt"/>
              </a:rPr>
              <a:t>					</a:t>
            </a:r>
            <a:r>
              <a:rPr lang="tr-TR" sz="2000" dirty="0">
                <a:latin typeface="+mj-lt"/>
              </a:rPr>
              <a:t>	</a:t>
            </a:r>
            <a:r>
              <a:rPr lang="tr-TR" sz="2000" dirty="0" smtClean="0">
                <a:latin typeface="+mj-lt"/>
              </a:rPr>
              <a:t>	Nikola </a:t>
            </a:r>
            <a:r>
              <a:rPr lang="tr-TR" sz="2000" dirty="0" err="1" smtClean="0">
                <a:latin typeface="+mj-lt"/>
              </a:rPr>
              <a:t>Tesla</a:t>
            </a:r>
            <a:r>
              <a:rPr lang="tr-TR" sz="2000" dirty="0" smtClean="0">
                <a:latin typeface="+mj-lt"/>
              </a:rPr>
              <a:t> </a:t>
            </a:r>
          </a:p>
          <a:p>
            <a:endParaRPr lang="tr-TR" dirty="0" smtClean="0">
              <a:latin typeface="Avenir Next LT Pro Ligh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1859" r="19939" b="33414"/>
          <a:stretch/>
        </p:blipFill>
        <p:spPr>
          <a:xfrm>
            <a:off x="4561058" y="3140639"/>
            <a:ext cx="3069884" cy="310476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509099" y="4881282"/>
            <a:ext cx="2563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+mj-lt"/>
              </a:rPr>
              <a:t>Doğa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+mj-lt"/>
              </a:rPr>
              <a:t>Ürettiğimiz </a:t>
            </a:r>
            <a:endParaRPr lang="tr-T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+mj-lt"/>
              </a:rPr>
              <a:t>Yapılı </a:t>
            </a:r>
            <a:r>
              <a:rPr lang="tr-TR" dirty="0">
                <a:latin typeface="+mj-lt"/>
              </a:rPr>
              <a:t>çevrenin</a:t>
            </a:r>
          </a:p>
        </p:txBody>
      </p:sp>
    </p:spTree>
    <p:extLst>
      <p:ext uri="{BB962C8B-B14F-4D97-AF65-F5344CB8AC3E}">
        <p14:creationId xmlns:p14="http://schemas.microsoft.com/office/powerpoint/2010/main" val="27815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11342" r="12417"/>
          <a:stretch/>
        </p:blipFill>
        <p:spPr>
          <a:xfrm>
            <a:off x="6674423" y="2489136"/>
            <a:ext cx="2680447" cy="2431023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236" y="5296250"/>
            <a:ext cx="8373035" cy="938747"/>
          </a:xfrm>
        </p:spPr>
        <p:txBody>
          <a:bodyPr>
            <a:normAutofit/>
          </a:bodyPr>
          <a:lstStyle/>
          <a:p>
            <a:r>
              <a:rPr lang="tr-TR" sz="1800" dirty="0" smtClean="0"/>
              <a:t>İhtiyaçların artması ile gerek duyulan sistemler beraberinde artıyor.</a:t>
            </a:r>
          </a:p>
          <a:p>
            <a:r>
              <a:rPr lang="tr-TR" sz="1800" dirty="0" smtClean="0"/>
              <a:t>Komplike sistemler çözüm üretmekle beraber sorunlarda çıkarmaktadır.</a:t>
            </a: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3535742" y="1013167"/>
            <a:ext cx="5120515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7"/>
              <a:tabLst/>
              <a:defRPr/>
            </a:pP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Neden el ele uçmuyoruz?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ihtiyaca göre üretilen çözümlerin 	getiri ve götürüleri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2"/>
          <a:stretch/>
        </p:blipFill>
        <p:spPr>
          <a:xfrm>
            <a:off x="2155044" y="1937841"/>
            <a:ext cx="4644885" cy="298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376" y="5416859"/>
            <a:ext cx="7856975" cy="983941"/>
          </a:xfrm>
        </p:spPr>
        <p:txBody>
          <a:bodyPr>
            <a:normAutofit/>
          </a:bodyPr>
          <a:lstStyle/>
          <a:p>
            <a:r>
              <a:rPr lang="tr-TR" sz="1800" dirty="0" smtClean="0"/>
              <a:t>Bireysel tüm donanımlarımızı sağlamak yeterli değildir. </a:t>
            </a:r>
          </a:p>
          <a:p>
            <a:r>
              <a:rPr lang="tr-TR" sz="1800" dirty="0" smtClean="0"/>
              <a:t>Hava trafik kuralları ve teorik </a:t>
            </a:r>
            <a:r>
              <a:rPr lang="tr-TR" sz="1800" dirty="0"/>
              <a:t>bilgiler herkes tarafından </a:t>
            </a:r>
            <a:r>
              <a:rPr lang="tr-TR" sz="1800" dirty="0" smtClean="0"/>
              <a:t>ulaşılabilir olmalıdır.</a:t>
            </a: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4026474" y="815846"/>
            <a:ext cx="5120515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8"/>
              <a:tabLst/>
              <a:defRPr/>
            </a:pP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Birden herkes neden dağıldı?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toplu bilinç</a:t>
            </a: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" t="12262" r="28283" b="6614"/>
          <a:stretch/>
        </p:blipFill>
        <p:spPr>
          <a:xfrm>
            <a:off x="3572842" y="1530564"/>
            <a:ext cx="4454645" cy="293802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t="31811" r="40984" b="27665"/>
          <a:stretch/>
        </p:blipFill>
        <p:spPr>
          <a:xfrm>
            <a:off x="4823012" y="3773822"/>
            <a:ext cx="2330824" cy="13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444092" y="642175"/>
            <a:ext cx="10788684" cy="5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smtClean="0"/>
              <a:t>1. Pilot seviyesi		1. Bireysel bilinçlenme		1. Bilinçlenme</a:t>
            </a:r>
            <a:endParaRPr lang="tr-TR" sz="2400" dirty="0"/>
          </a:p>
          <a:p>
            <a:pPr marL="0" indent="0">
              <a:buNone/>
            </a:pPr>
            <a:endParaRPr lang="tr-TR" dirty="0" smtClean="0"/>
          </a:p>
          <a:p>
            <a:endParaRPr lang="nn-NO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44091" y="1287633"/>
            <a:ext cx="11747909" cy="5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smtClean="0"/>
              <a:t>2. Malzeme bilgisi		2. Malzeme özellikleri			2. Özneyi tanıma (MBTI)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44089" y="4074212"/>
            <a:ext cx="10967979" cy="778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30000"/>
              </a:lnSpc>
              <a:buNone/>
            </a:pPr>
            <a:r>
              <a:rPr lang="nn-NO" sz="2400" dirty="0" smtClean="0"/>
              <a:t>6</a:t>
            </a:r>
            <a:r>
              <a:rPr lang="nn-NO" sz="2400" dirty="0"/>
              <a:t>. Acil durum			6. Kaynak ve </a:t>
            </a:r>
            <a:r>
              <a:rPr lang="tr-TR" sz="2400" dirty="0" smtClean="0"/>
              <a:t>araçtan	</a:t>
            </a:r>
            <a:r>
              <a:rPr lang="nn-NO" sz="2400" dirty="0" smtClean="0"/>
              <a:t> </a:t>
            </a:r>
            <a:r>
              <a:rPr lang="nn-NO" sz="2400" dirty="0"/>
              <a:t>		6. Geri bildirim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nn-NO" sz="2400" dirty="0"/>
              <a:t>				    maksimum verim alma</a:t>
            </a: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444090" y="2688527"/>
            <a:ext cx="11595509" cy="50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4</a:t>
            </a:r>
            <a:r>
              <a:rPr lang="tr-TR" sz="2400" dirty="0" smtClean="0"/>
              <a:t>. Meteoroloji-Jeoloji		4. </a:t>
            </a:r>
            <a:r>
              <a:rPr lang="tr-TR" sz="2400" dirty="0"/>
              <a:t>Çevre </a:t>
            </a:r>
            <a:r>
              <a:rPr lang="tr-TR" sz="2400" dirty="0" smtClean="0"/>
              <a:t>analizi			4. Çevreden girdiler </a:t>
            </a:r>
            <a:endParaRPr lang="tr-TR" sz="24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444090" y="3296045"/>
            <a:ext cx="11595509" cy="50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smtClean="0"/>
              <a:t>5. </a:t>
            </a:r>
            <a:r>
              <a:rPr lang="tr-TR" sz="2400" dirty="0"/>
              <a:t>Uçuş </a:t>
            </a:r>
            <a:r>
              <a:rPr lang="tr-TR" sz="2400" dirty="0" smtClean="0"/>
              <a:t>tekniği			5. </a:t>
            </a:r>
            <a:r>
              <a:rPr lang="tr-TR" sz="2400" dirty="0"/>
              <a:t>Uygulama </a:t>
            </a:r>
            <a:r>
              <a:rPr lang="tr-TR" sz="2400" dirty="0" smtClean="0"/>
              <a:t>tekniği			5. Çıktılar</a:t>
            </a:r>
            <a:endParaRPr lang="tr-TR" sz="2400" dirty="0"/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444090" y="4852943"/>
            <a:ext cx="10967979" cy="917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tr-TR" sz="2400" dirty="0" smtClean="0"/>
              <a:t>7. </a:t>
            </a:r>
            <a:r>
              <a:rPr lang="tr-TR" sz="2400" dirty="0"/>
              <a:t>Diğer hava </a:t>
            </a:r>
            <a:r>
              <a:rPr lang="tr-TR" sz="2400" dirty="0" smtClean="0"/>
              <a:t>araçları	</a:t>
            </a:r>
            <a:r>
              <a:rPr lang="tr-TR" sz="2400" dirty="0"/>
              <a:t>	</a:t>
            </a:r>
            <a:r>
              <a:rPr lang="tr-TR" sz="2400" dirty="0" smtClean="0"/>
              <a:t>7. İhtiyaca </a:t>
            </a:r>
            <a:r>
              <a:rPr lang="tr-TR" sz="2400" dirty="0"/>
              <a:t>göre üretilen </a:t>
            </a:r>
            <a:r>
              <a:rPr lang="tr-TR" sz="2400" dirty="0" smtClean="0"/>
              <a:t>		7. Denetim </a:t>
            </a:r>
            <a:r>
              <a:rPr lang="tr-TR" sz="2400" dirty="0"/>
              <a:t>	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				    </a:t>
            </a:r>
            <a:r>
              <a:rPr lang="tr-TR" sz="2400" dirty="0"/>
              <a:t>çözümlerin</a:t>
            </a:r>
            <a:r>
              <a:rPr lang="tr-TR" sz="2400" dirty="0" smtClean="0"/>
              <a:t> getiri </a:t>
            </a:r>
            <a:r>
              <a:rPr lang="tr-TR" sz="2400" dirty="0"/>
              <a:t>ve </a:t>
            </a:r>
            <a:r>
              <a:rPr lang="tr-TR" sz="2400" dirty="0" smtClean="0"/>
              <a:t>götürüleri</a:t>
            </a:r>
            <a:endParaRPr lang="tr-TR" sz="2400" dirty="0"/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444092" y="5758377"/>
            <a:ext cx="10788684" cy="5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8. Hava trafik </a:t>
            </a:r>
            <a:r>
              <a:rPr lang="tr-TR" sz="2400" dirty="0" smtClean="0"/>
              <a:t>kuralları	</a:t>
            </a:r>
            <a:r>
              <a:rPr lang="tr-TR" sz="2400" dirty="0"/>
              <a:t>	8. Toplumsal </a:t>
            </a:r>
            <a:r>
              <a:rPr lang="tr-TR" sz="2400" dirty="0" smtClean="0"/>
              <a:t>bilinç			8. Düzen</a:t>
            </a:r>
            <a:endParaRPr lang="tr-TR" dirty="0" smtClean="0"/>
          </a:p>
          <a:p>
            <a:endParaRPr lang="nn-NO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444089" y="2081080"/>
            <a:ext cx="11286093" cy="778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tr-TR" sz="2400" dirty="0"/>
              <a:t>3</a:t>
            </a:r>
            <a:r>
              <a:rPr lang="tr-TR" sz="2400" dirty="0" smtClean="0"/>
              <a:t>. Aerodinamik		3. Aracın oluşma/çalışma 		3. Öznenin oluşma 				  	    prensibi</a:t>
            </a:r>
            <a:r>
              <a:rPr lang="tr-TR" sz="2400" dirty="0"/>
              <a:t>	</a:t>
            </a:r>
            <a:r>
              <a:rPr lang="tr-TR" sz="2400" dirty="0" smtClean="0"/>
              <a:t>			     süreci (sibernetik)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66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5387" y="2022243"/>
            <a:ext cx="9695329" cy="398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“Doğa </a:t>
            </a:r>
            <a:r>
              <a:rPr lang="tr-TR" dirty="0"/>
              <a:t>mükemmel bir mühendis değildir; varsayılan bir doğaüstü güç gibi her şeyi bilen, planlayabilen ve geleceği gören bir işletim sistemi de değildir. Var olanı kullanarak o günkü koşullara en iyi uyumu yapacakları seçen bir </a:t>
            </a:r>
            <a:r>
              <a:rPr lang="tr-TR" dirty="0" smtClean="0"/>
              <a:t>sistemdir.” </a:t>
            </a:r>
            <a:r>
              <a:rPr lang="tr-TR" dirty="0"/>
              <a:t>(Demirsoy, 2012</a:t>
            </a:r>
            <a:r>
              <a:rPr lang="tr-TR" dirty="0" smtClean="0"/>
              <a:t>)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1" b="94843" l="4566" r="41753">
                        <a14:foregroundMark x1="5817" y1="35346" x2="8174" y2="27296"/>
                        <a14:foregroundMark x1="20250" y1="80000" x2="19367" y2="70314"/>
                        <a14:foregroundMark x1="13476" y1="72830" x2="13476" y2="72830"/>
                        <a14:foregroundMark x1="5081" y1="35723" x2="7437" y2="47170"/>
                        <a14:foregroundMark x1="35052" y1="49057" x2="35567" y2="51321"/>
                        <a14:foregroundMark x1="35714" y1="51321" x2="33358" y2="56226"/>
                        <a14:foregroundMark x1="15317" y1="88679" x2="15464" y2="88679"/>
                        <a14:foregroundMark x1="18630" y1="91447" x2="18630" y2="91447"/>
                        <a14:backgroundMark x1="6406" y1="41635" x2="6406" y2="4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85"/>
          <a:stretch/>
        </p:blipFill>
        <p:spPr>
          <a:xfrm>
            <a:off x="5004765" y="3593761"/>
            <a:ext cx="2018401" cy="25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err="1" smtClean="0"/>
              <a:t>Tesla</a:t>
            </a:r>
            <a:r>
              <a:rPr lang="tr-TR" dirty="0" smtClean="0"/>
              <a:t>, N. </a:t>
            </a:r>
            <a:r>
              <a:rPr lang="tr-TR" dirty="0" err="1" smtClean="0"/>
              <a:t>Varolmanın</a:t>
            </a:r>
            <a:r>
              <a:rPr lang="tr-TR" dirty="0" smtClean="0"/>
              <a:t> </a:t>
            </a:r>
            <a:r>
              <a:rPr lang="tr-TR" dirty="0"/>
              <a:t>dayanılmaz </a:t>
            </a:r>
            <a:r>
              <a:rPr lang="tr-TR" dirty="0" smtClean="0"/>
              <a:t>ağırlığı: Aforizmalar, </a:t>
            </a:r>
            <a:r>
              <a:rPr lang="tr-TR" dirty="0" err="1" smtClean="0"/>
              <a:t>Çev</a:t>
            </a:r>
            <a:r>
              <a:rPr lang="tr-TR" dirty="0" smtClean="0"/>
              <a:t>: Peren Demirel, Zeplin Yay. İstanbul 2018 . S. 38</a:t>
            </a:r>
          </a:p>
          <a:p>
            <a:r>
              <a:rPr lang="tr-TR" dirty="0" smtClean="0"/>
              <a:t>Demir, M. (2019). Sibernetik Mekân Oluşumu. Yüksek Lisans Tezi Gazi Üniversitesi Fen Bilimleri Enstitüsü </a:t>
            </a:r>
          </a:p>
          <a:p>
            <a:r>
              <a:rPr lang="tr-TR" dirty="0" err="1" smtClean="0"/>
              <a:t>Alanka</a:t>
            </a:r>
            <a:r>
              <a:rPr lang="tr-TR" dirty="0" smtClean="0"/>
              <a:t>, Ö. (2015). Medyalaştırılmış Bedenler Ve Varlık Bilimsel Açılımları. Atatürk Üniversitesi Sosyal Bilimler </a:t>
            </a:r>
            <a:r>
              <a:rPr lang="tr-TR" dirty="0"/>
              <a:t>Enstitüsü Dergisi, 19(2), 111-120</a:t>
            </a:r>
            <a:r>
              <a:rPr lang="tr-TR" dirty="0" smtClean="0"/>
              <a:t>. </a:t>
            </a:r>
            <a:endParaRPr lang="tr-TR" dirty="0"/>
          </a:p>
          <a:p>
            <a:r>
              <a:rPr lang="tr-TR" dirty="0" smtClean="0"/>
              <a:t>Aydın, A. (2020). </a:t>
            </a:r>
            <a:r>
              <a:rPr lang="tr-TR" dirty="0" err="1" smtClean="0"/>
              <a:t>Merleau-ponty’nin</a:t>
            </a:r>
            <a:r>
              <a:rPr lang="tr-TR" dirty="0" smtClean="0"/>
              <a:t> Bedenlenme Fenomenolojisi Bilinç Ve Beden Bütünlüğü. Kilikya Felsefe Dergisi. Y: 1, S. 77-90. </a:t>
            </a:r>
            <a:r>
              <a:rPr lang="tr-TR" dirty="0"/>
              <a:t>E-ISSN: 2148-9327 </a:t>
            </a:r>
            <a:endParaRPr lang="tr-TR" dirty="0" smtClean="0"/>
          </a:p>
          <a:p>
            <a:r>
              <a:rPr lang="tr-TR" dirty="0" smtClean="0"/>
              <a:t>Akman</a:t>
            </a:r>
            <a:r>
              <a:rPr lang="tr-TR" dirty="0"/>
              <a:t>, T. (2003). Sibernetik Dünü Bugünü Yarını, (Birinci Baskı). İstanbul: </a:t>
            </a:r>
            <a:r>
              <a:rPr lang="tr-TR" dirty="0" err="1"/>
              <a:t>Kaknüs</a:t>
            </a:r>
            <a:r>
              <a:rPr lang="tr-TR" dirty="0"/>
              <a:t> Yayınları, </a:t>
            </a:r>
            <a:r>
              <a:rPr lang="tr-TR" dirty="0" smtClean="0"/>
              <a:t>S. 23-24.</a:t>
            </a:r>
            <a:endParaRPr lang="tr-TR" dirty="0"/>
          </a:p>
          <a:p>
            <a:r>
              <a:rPr lang="tr-TR" dirty="0" smtClean="0"/>
              <a:t>Gülcan, C. (2020).  Psikolojik </a:t>
            </a:r>
            <a:r>
              <a:rPr lang="tr-TR" dirty="0"/>
              <a:t>Tipler ve </a:t>
            </a:r>
            <a:r>
              <a:rPr lang="tr-TR" dirty="0" err="1"/>
              <a:t>Jung</a:t>
            </a:r>
            <a:r>
              <a:rPr lang="tr-TR" dirty="0"/>
              <a:t> Psikolojisi Üzerine Bir </a:t>
            </a:r>
            <a:r>
              <a:rPr lang="tr-TR" dirty="0" smtClean="0"/>
              <a:t>Değerlendirme. Karadeniz </a:t>
            </a:r>
            <a:r>
              <a:rPr lang="tr-TR" dirty="0"/>
              <a:t>Sosyal Bilimler </a:t>
            </a:r>
            <a:r>
              <a:rPr lang="tr-TR" dirty="0" smtClean="0"/>
              <a:t>Dergisi. </a:t>
            </a:r>
            <a:r>
              <a:rPr lang="tr-TR" dirty="0"/>
              <a:t>Y. 12, S. 23, </a:t>
            </a:r>
            <a:r>
              <a:rPr lang="tr-TR" dirty="0" smtClean="0"/>
              <a:t>284-297 </a:t>
            </a:r>
            <a:endParaRPr lang="tr-TR" dirty="0"/>
          </a:p>
          <a:p>
            <a:r>
              <a:rPr lang="tr-TR" dirty="0" smtClean="0">
                <a:hlinkClick r:id="rId2"/>
              </a:rPr>
              <a:t>https</a:t>
            </a:r>
            <a:r>
              <a:rPr lang="tr-TR" dirty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acikders.ankara.edu.tr/pluginfile.php/48404/mod_resource/content/1/Adler%20ve%20Bireysel%20Psikoloji.pdf</a:t>
            </a:r>
            <a:endParaRPr lang="tr-TR" dirty="0" smtClean="0"/>
          </a:p>
          <a:p>
            <a:r>
              <a:rPr lang="tr-TR" dirty="0" smtClean="0"/>
              <a:t>Yıldız, Ş. </a:t>
            </a:r>
            <a:r>
              <a:rPr lang="tr-TR" dirty="0"/>
              <a:t>(</a:t>
            </a:r>
            <a:r>
              <a:rPr lang="tr-TR" dirty="0" smtClean="0"/>
              <a:t>2020). Felaketle </a:t>
            </a:r>
            <a:r>
              <a:rPr lang="tr-TR" dirty="0"/>
              <a:t>Şekillenen Kentsel Mekân: Esnek Adaptasyon, Kapalı Sistem Sürdürebilirliğine Karşı, TMMOB Ankara şubesi dosya 47, küresel salgın ve </a:t>
            </a:r>
            <a:r>
              <a:rPr lang="tr-TR" dirty="0" smtClean="0"/>
              <a:t>mekân. S. 52</a:t>
            </a:r>
            <a:endParaRPr lang="tr-TR" dirty="0"/>
          </a:p>
          <a:p>
            <a:r>
              <a:rPr lang="tr-TR" dirty="0"/>
              <a:t>Demirsoy, A.(2012). Akıllı Tasarım Olsaydı Akıllı Tasarımcılar </a:t>
            </a:r>
            <a:r>
              <a:rPr lang="tr-TR" dirty="0" smtClean="0"/>
              <a:t>Olmayacaktı</a:t>
            </a:r>
            <a:endParaRPr lang="tr-TR" dirty="0"/>
          </a:p>
          <a:p>
            <a:r>
              <a:rPr lang="tr-TR" dirty="0" smtClean="0"/>
              <a:t>Öztürk, B. Sürdürülebilirlik Algısının Olgusal </a:t>
            </a:r>
            <a:r>
              <a:rPr lang="tr-TR" dirty="0" err="1" smtClean="0"/>
              <a:t>Sürdürülemezliği</a:t>
            </a:r>
            <a:r>
              <a:rPr lang="tr-TR" dirty="0" smtClean="0"/>
              <a:t> Üzerine Bir </a:t>
            </a:r>
            <a:r>
              <a:rPr lang="tr-TR" dirty="0"/>
              <a:t>Tenkit Denemesi. Mimar Sinan Güzel Sanatlar </a:t>
            </a:r>
            <a:r>
              <a:rPr lang="tr-TR" dirty="0" smtClean="0"/>
              <a:t>Üniversitesi, ISSN</a:t>
            </a:r>
            <a:r>
              <a:rPr lang="tr-TR" dirty="0"/>
              <a:t>: </a:t>
            </a:r>
            <a:r>
              <a:rPr lang="tr-TR" dirty="0" smtClean="0"/>
              <a:t>2146-5193</a:t>
            </a:r>
          </a:p>
          <a:p>
            <a:r>
              <a:rPr lang="tr-TR" dirty="0"/>
              <a:t>Tekeli, </a:t>
            </a:r>
            <a:r>
              <a:rPr lang="tr-TR" dirty="0" smtClean="0"/>
              <a:t>İ. </a:t>
            </a:r>
            <a:r>
              <a:rPr lang="tr-TR" dirty="0"/>
              <a:t>(2001) “Sürdürülebilirlik Kavramı Üzerinde İrdelemeler”, Cevat </a:t>
            </a:r>
            <a:r>
              <a:rPr lang="tr-TR" dirty="0" err="1"/>
              <a:t>Geray’a</a:t>
            </a:r>
            <a:r>
              <a:rPr lang="tr-TR" dirty="0"/>
              <a:t> Armağan, Mülkiyeliler Birliği Yayınları: 25, ISBN : </a:t>
            </a:r>
            <a:r>
              <a:rPr lang="tr-TR" dirty="0" smtClean="0"/>
              <a:t>975-7400-14-9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87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4" y="1542034"/>
            <a:ext cx="8288548" cy="4852279"/>
          </a:xfrm>
          <a:prstGeom prst="rect">
            <a:avLst/>
          </a:prstGeom>
        </p:spPr>
      </p:pic>
      <p:pic>
        <p:nvPicPr>
          <p:cNvPr id="8" name="İçerik Yer Tutucusu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129" b="89851" l="4203" r="32174">
                        <a14:foregroundMark x1="12319" y1="45050" x2="17826" y2="44554"/>
                        <a14:foregroundMark x1="17971" y1="44554" x2="25217" y2="49505"/>
                        <a14:foregroundMark x1="25507" y1="50000" x2="28116" y2="54950"/>
                        <a14:foregroundMark x1="12029" y1="45297" x2="8841" y2="46535"/>
                        <a14:foregroundMark x1="6522" y1="51238" x2="8696" y2="71040"/>
                        <a14:foregroundMark x1="17101" y1="75248" x2="27536" y2="62376"/>
                        <a14:foregroundMark x1="12319" y1="73020" x2="12319" y2="73020"/>
                        <a14:foregroundMark x1="12754" y1="75000" x2="12899" y2="72030"/>
                        <a14:foregroundMark x1="11739" y1="81931" x2="11884" y2="78713"/>
                        <a14:foregroundMark x1="10870" y1="87129" x2="10580" y2="87129"/>
                        <a14:foregroundMark x1="9275" y1="86386" x2="8551" y2="85891"/>
                        <a14:foregroundMark x1="8986" y1="77228" x2="8986" y2="75743"/>
                        <a14:foregroundMark x1="15507" y1="80198" x2="15942" y2="7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4" t="37770" r="67486" b="10240"/>
          <a:stretch/>
        </p:blipFill>
        <p:spPr>
          <a:xfrm rot="19006082">
            <a:off x="9776968" y="1101392"/>
            <a:ext cx="899087" cy="881283"/>
          </a:xfrm>
          <a:prstGeom prst="rect">
            <a:avLst/>
          </a:prstGeom>
        </p:spPr>
      </p:pic>
      <p:pic>
        <p:nvPicPr>
          <p:cNvPr id="12" name="İçerik Yer Tutucusu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129" b="89851" l="4203" r="32174">
                        <a14:foregroundMark x1="12319" y1="45050" x2="17826" y2="44554"/>
                        <a14:foregroundMark x1="17971" y1="44554" x2="25217" y2="49505"/>
                        <a14:foregroundMark x1="25507" y1="50000" x2="28116" y2="54950"/>
                        <a14:foregroundMark x1="12029" y1="45297" x2="8841" y2="46535"/>
                        <a14:foregroundMark x1="6522" y1="51238" x2="8696" y2="71040"/>
                        <a14:foregroundMark x1="17101" y1="75248" x2="27536" y2="62376"/>
                        <a14:foregroundMark x1="12319" y1="73020" x2="12319" y2="73020"/>
                        <a14:foregroundMark x1="12754" y1="75000" x2="12899" y2="72030"/>
                        <a14:foregroundMark x1="11739" y1="81931" x2="11884" y2="78713"/>
                        <a14:foregroundMark x1="10870" y1="87129" x2="10580" y2="87129"/>
                        <a14:foregroundMark x1="9275" y1="86386" x2="8551" y2="85891"/>
                        <a14:foregroundMark x1="8986" y1="77228" x2="8986" y2="75743"/>
                        <a14:foregroundMark x1="15507" y1="80198" x2="15942" y2="7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4" t="37770" r="67486" b="10240"/>
          <a:stretch/>
        </p:blipFill>
        <p:spPr>
          <a:xfrm rot="12466401" flipV="1">
            <a:off x="10154858" y="4130104"/>
            <a:ext cx="499837" cy="4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849" y="5517833"/>
            <a:ext cx="5338010" cy="1089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Etkisi; </a:t>
            </a:r>
            <a:r>
              <a:rPr lang="tr-TR" sz="2000" dirty="0" smtClean="0"/>
              <a:t>erken bilinç oluşturma</a:t>
            </a:r>
          </a:p>
          <a:p>
            <a:endParaRPr lang="tr-TR" sz="2000" dirty="0"/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3147815" y="988728"/>
            <a:ext cx="5896370" cy="57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>
                <a:latin typeface="Avenir Next LT Pro" panose="020B0504020202020204" pitchFamily="34" charset="-94"/>
              </a:rPr>
              <a:t>a</a:t>
            </a:r>
            <a:r>
              <a:rPr lang="tr-TR" sz="3200" dirty="0" smtClean="0">
                <a:latin typeface="Avenir Next LT Pro" panose="020B0504020202020204" pitchFamily="34" charset="-94"/>
              </a:rPr>
              <a:t>nlatım aracı:</a:t>
            </a:r>
            <a:r>
              <a:rPr lang="tr-TR" sz="3200" i="1" dirty="0" smtClean="0">
                <a:latin typeface="Avenir Next LT Pro" panose="020B0504020202020204" pitchFamily="34" charset="-94"/>
              </a:rPr>
              <a:t> </a:t>
            </a:r>
            <a:r>
              <a:rPr lang="tr-TR" sz="2800" i="1" dirty="0" smtClean="0">
                <a:latin typeface="Avenir Next LT Pro" panose="020B0504020202020204" pitchFamily="34" charset="-94"/>
              </a:rPr>
              <a:t>çocuk kitabı</a:t>
            </a:r>
            <a:endParaRPr lang="tr-TR" sz="2800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36" b="67170" l="43962" r="70766">
                        <a14:foregroundMark x1="53166" y1="51698" x2="53682" y2="50063"/>
                        <a14:foregroundMark x1="53682" y1="50566" x2="51915" y2="45283"/>
                        <a14:foregroundMark x1="52872" y1="43522" x2="52872" y2="40881"/>
                        <a14:foregroundMark x1="53756" y1="41761" x2="51915" y2="38491"/>
                        <a14:foregroundMark x1="57732" y1="48805" x2="57732" y2="48805"/>
                        <a14:foregroundMark x1="56112" y1="62516" x2="56112" y2="62516"/>
                        <a14:foregroundMark x1="62960" y1="42767" x2="62739" y2="37107"/>
                        <a14:foregroundMark x1="65390" y1="41887" x2="63328" y2="31069"/>
                        <a14:foregroundMark x1="63918" y1="31572" x2="63181" y2="26415"/>
                        <a14:foregroundMark x1="61487" y1="31824" x2="61782" y2="26541"/>
                        <a14:foregroundMark x1="66421" y1="49811" x2="64875" y2="41509"/>
                        <a14:foregroundMark x1="66200" y1="67170" x2="66200" y2="67170"/>
                        <a14:foregroundMark x1="60825" y1="64277" x2="60825" y2="64277"/>
                        <a14:foregroundMark x1="56480" y1="39748" x2="56480" y2="39748"/>
                        <a14:foregroundMark x1="70766" y1="45786" x2="70766" y2="45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87" t="21504" r="27689" b="29489"/>
          <a:stretch/>
        </p:blipFill>
        <p:spPr>
          <a:xfrm>
            <a:off x="4759684" y="2001679"/>
            <a:ext cx="2519658" cy="28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33" b="75849" l="35052" r="75552">
                        <a14:foregroundMark x1="66421" y1="67673" x2="65758" y2="66792"/>
                        <a14:foregroundMark x1="56554" y1="39874" x2="56922" y2="40126"/>
                        <a14:foregroundMark x1="57658" y1="49434" x2="58174" y2="48302"/>
                        <a14:foregroundMark x1="47496" y1="48428" x2="47496" y2="48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9" t="10890" r="19488" b="23907"/>
          <a:stretch/>
        </p:blipFill>
        <p:spPr>
          <a:xfrm>
            <a:off x="3912950" y="1409938"/>
            <a:ext cx="4146320" cy="3741280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849" y="5517833"/>
            <a:ext cx="5338010" cy="1089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Etkisi; </a:t>
            </a:r>
            <a:r>
              <a:rPr lang="tr-TR" sz="2000" dirty="0" smtClean="0"/>
              <a:t>erken bilinç oluşturma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Özelliği; </a:t>
            </a:r>
            <a:r>
              <a:rPr lang="tr-TR" sz="2000" dirty="0" smtClean="0"/>
              <a:t>sürece kullanıcının dahil edilmesi</a:t>
            </a:r>
          </a:p>
          <a:p>
            <a:endParaRPr lang="tr-TR" sz="2000" dirty="0"/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3147815" y="988728"/>
            <a:ext cx="5896370" cy="57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>
                <a:latin typeface="Avenir Next LT Pro" panose="020B0504020202020204" pitchFamily="34" charset="-94"/>
              </a:rPr>
              <a:t>a</a:t>
            </a:r>
            <a:r>
              <a:rPr lang="tr-TR" sz="3200" dirty="0" smtClean="0">
                <a:latin typeface="Avenir Next LT Pro" panose="020B0504020202020204" pitchFamily="34" charset="-94"/>
              </a:rPr>
              <a:t>nlatım aracı:</a:t>
            </a:r>
            <a:r>
              <a:rPr lang="tr-TR" sz="3200" i="1" dirty="0" smtClean="0">
                <a:latin typeface="Avenir Next LT Pro" panose="020B0504020202020204" pitchFamily="34" charset="-94"/>
              </a:rPr>
              <a:t> </a:t>
            </a:r>
            <a:r>
              <a:rPr lang="tr-TR" sz="2800" i="1" dirty="0" smtClean="0">
                <a:latin typeface="Avenir Next LT Pro" panose="020B0504020202020204" pitchFamily="34" charset="-94"/>
              </a:rPr>
              <a:t>çocuk kitabı</a:t>
            </a:r>
            <a:endParaRPr lang="tr-TR" sz="2800" i="1" dirty="0"/>
          </a:p>
        </p:txBody>
      </p:sp>
    </p:spTree>
    <p:extLst>
      <p:ext uri="{BB962C8B-B14F-4D97-AF65-F5344CB8AC3E}">
        <p14:creationId xmlns:p14="http://schemas.microsoft.com/office/powerpoint/2010/main" val="7993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085" y="3669173"/>
            <a:ext cx="3089802" cy="32640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70000"/>
              </a:lnSpc>
              <a:buAutoNum type="arabicPeriod"/>
            </a:pPr>
            <a:r>
              <a:rPr lang="tr-TR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Nasıl biri?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1800" i="1" dirty="0"/>
              <a:t>	</a:t>
            </a:r>
            <a:r>
              <a:rPr lang="tr-TR" sz="1800" dirty="0" smtClean="0"/>
              <a:t>bireysel bilinçlenme</a:t>
            </a:r>
          </a:p>
          <a:p>
            <a:pPr marL="457200" indent="-457200">
              <a:lnSpc>
                <a:spcPct val="70000"/>
              </a:lnSpc>
              <a:buAutoNum type="arabicPeriod" startAt="2"/>
            </a:pPr>
            <a:r>
              <a:rPr lang="tr-TR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Çanta mı uçuyor?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1800" dirty="0"/>
              <a:t>	</a:t>
            </a:r>
            <a:r>
              <a:rPr lang="tr-TR" sz="1800" dirty="0" smtClean="0"/>
              <a:t>malzeme özellikleri</a:t>
            </a:r>
          </a:p>
          <a:p>
            <a:pPr marL="457200" indent="-457200">
              <a:lnSpc>
                <a:spcPct val="70000"/>
              </a:lnSpc>
              <a:buAutoNum type="arabicPeriod" startAt="3"/>
            </a:pPr>
            <a:r>
              <a:rPr lang="tr-TR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Nasıl havada kalıyor?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1800" dirty="0"/>
              <a:t>	</a:t>
            </a:r>
            <a:r>
              <a:rPr lang="tr-TR" sz="1800" dirty="0" smtClean="0"/>
              <a:t>aracın çalışma 	prensibi</a:t>
            </a:r>
          </a:p>
          <a:p>
            <a:pPr marL="457200" indent="-457200">
              <a:lnSpc>
                <a:spcPct val="70000"/>
              </a:lnSpc>
              <a:buAutoNum type="arabicPeriod" startAt="4"/>
            </a:pPr>
            <a:r>
              <a:rPr lang="tr-TR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Nerede uçuyor?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1800" dirty="0"/>
              <a:t>	</a:t>
            </a:r>
            <a:r>
              <a:rPr lang="tr-TR" sz="1800" dirty="0" smtClean="0"/>
              <a:t>çevre analizi</a:t>
            </a:r>
            <a:r>
              <a:rPr lang="tr-TR" sz="2000" i="1" dirty="0"/>
              <a:t>	</a:t>
            </a:r>
            <a:endParaRPr lang="tr-TR" sz="2000" i="1" dirty="0" smtClean="0"/>
          </a:p>
          <a:p>
            <a:pPr marL="0" indent="0">
              <a:buNone/>
            </a:pPr>
            <a:endParaRPr lang="tr-TR" sz="2000" i="1" dirty="0"/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1077085" y="2554422"/>
            <a:ext cx="10265170" cy="57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latin typeface="Avenir Next LT Pro" panose="020B0504020202020204" pitchFamily="34" charset="-94"/>
              </a:rPr>
              <a:t>içerik:</a:t>
            </a:r>
            <a:r>
              <a:rPr lang="tr-TR" i="1" dirty="0">
                <a:latin typeface="Avenir Next LT Pro" panose="020B0504020202020204" pitchFamily="34" charset="-94"/>
              </a:rPr>
              <a:t> </a:t>
            </a:r>
            <a:r>
              <a:rPr lang="tr-TR" sz="4000" i="1" dirty="0">
                <a:latin typeface="Avenir Next LT Pro" panose="020B0504020202020204" pitchFamily="34" charset="-94"/>
              </a:rPr>
              <a:t>yamaç paraşütü</a:t>
            </a:r>
            <a:endParaRPr lang="tr-TR" sz="4000" i="1" dirty="0"/>
          </a:p>
        </p:txBody>
      </p:sp>
      <p:pic>
        <p:nvPicPr>
          <p:cNvPr id="7" name="İçerik Yer Tutucusu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29" b="89851" l="4203" r="32174">
                        <a14:foregroundMark x1="12319" y1="45050" x2="17826" y2="44554"/>
                        <a14:foregroundMark x1="17971" y1="44554" x2="25217" y2="49505"/>
                        <a14:foregroundMark x1="25507" y1="50000" x2="28116" y2="54950"/>
                        <a14:foregroundMark x1="12029" y1="45297" x2="8841" y2="46535"/>
                        <a14:foregroundMark x1="6522" y1="51238" x2="8696" y2="71040"/>
                        <a14:foregroundMark x1="17101" y1="75248" x2="27536" y2="62376"/>
                        <a14:foregroundMark x1="12319" y1="73020" x2="12319" y2="73020"/>
                        <a14:foregroundMark x1="12754" y1="75000" x2="12899" y2="72030"/>
                        <a14:foregroundMark x1="11739" y1="81931" x2="11884" y2="78713"/>
                        <a14:foregroundMark x1="10870" y1="87129" x2="10580" y2="87129"/>
                        <a14:foregroundMark x1="9275" y1="86386" x2="8551" y2="85891"/>
                        <a14:foregroundMark x1="8986" y1="77228" x2="8986" y2="75743"/>
                        <a14:foregroundMark x1="15507" y1="80198" x2="15942" y2="7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4" t="37770" r="67486" b="10240"/>
          <a:stretch/>
        </p:blipFill>
        <p:spPr>
          <a:xfrm>
            <a:off x="8754431" y="3489385"/>
            <a:ext cx="2470711" cy="2421786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 txBox="1">
            <a:spLocks/>
          </p:cNvSpPr>
          <p:nvPr/>
        </p:nvSpPr>
        <p:spPr>
          <a:xfrm>
            <a:off x="4247622" y="3669173"/>
            <a:ext cx="4213471" cy="2812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tr-TR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5.     Nasıl uçuyor?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r-TR" sz="1800" dirty="0" smtClean="0"/>
              <a:t>	uygulama tekniği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AutoNum type="arabicPeriod" startAt="6"/>
            </a:pPr>
            <a:r>
              <a:rPr lang="tr-TR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Kanada istediğini yaptırabilir misin?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r-TR" sz="1800" dirty="0" smtClean="0"/>
              <a:t>	kaynak ve </a:t>
            </a:r>
            <a:r>
              <a:rPr lang="tr-TR" sz="1800" dirty="0" smtClean="0"/>
              <a:t>araçtan </a:t>
            </a:r>
            <a:r>
              <a:rPr lang="tr-TR" sz="1800" dirty="0" smtClean="0"/>
              <a:t>maksimum 	verim alma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AutoNum type="arabicPeriod" startAt="7"/>
            </a:pPr>
            <a:r>
              <a:rPr lang="tr-TR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Neden el ele uçmuyoruz?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r-TR" sz="1800" dirty="0" smtClean="0"/>
              <a:t>	ihtiyaca göre üretilen çözümlerin 	getiri ve götürüleri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AutoNum type="arabicPeriod" startAt="8"/>
            </a:pPr>
            <a:r>
              <a:rPr lang="tr-TR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Birden herkes neden dağıldı?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r-TR" sz="1800" dirty="0" smtClean="0"/>
              <a:t>	toplu bilinç</a:t>
            </a:r>
            <a:r>
              <a:rPr lang="tr-TR" sz="1800" i="1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39526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r="886" b="15933"/>
          <a:stretch/>
        </p:blipFill>
        <p:spPr>
          <a:xfrm flipH="1">
            <a:off x="2488007" y="1998382"/>
            <a:ext cx="6584667" cy="3452339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95DF44B-E59D-4141-8E21-0C7F61E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09" y="5516642"/>
            <a:ext cx="10520579" cy="12758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1800" dirty="0">
                <a:latin typeface="+mj-lt"/>
              </a:rPr>
              <a:t>B</a:t>
            </a:r>
            <a:r>
              <a:rPr lang="tr-TR" sz="1800" dirty="0" smtClean="0">
                <a:latin typeface="+mj-lt"/>
              </a:rPr>
              <a:t>ilinç insanın kendisini </a:t>
            </a:r>
            <a:r>
              <a:rPr lang="tr-TR" sz="1800" dirty="0">
                <a:latin typeface="+mj-lt"/>
              </a:rPr>
              <a:t>ve çevresini tanıma </a:t>
            </a:r>
            <a:r>
              <a:rPr lang="tr-TR" sz="1800" dirty="0" smtClean="0">
                <a:latin typeface="+mj-lt"/>
              </a:rPr>
              <a:t>yeteneğidir.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1800" dirty="0" err="1" smtClean="0">
                <a:latin typeface="+mj-lt"/>
              </a:rPr>
              <a:t>Merleau-Ponty’ye</a:t>
            </a:r>
            <a:r>
              <a:rPr lang="tr-TR" sz="1800" dirty="0" smtClean="0">
                <a:latin typeface="+mj-lt"/>
              </a:rPr>
              <a:t> </a:t>
            </a:r>
            <a:r>
              <a:rPr lang="tr-TR" sz="1800" dirty="0">
                <a:latin typeface="+mj-lt"/>
              </a:rPr>
              <a:t>göre; </a:t>
            </a:r>
            <a:r>
              <a:rPr lang="tr-TR" sz="1800" dirty="0" smtClean="0">
                <a:latin typeface="+mj-lt"/>
              </a:rPr>
              <a:t>öznenin </a:t>
            </a:r>
            <a:r>
              <a:rPr lang="tr-TR" sz="1800" dirty="0">
                <a:latin typeface="+mj-lt"/>
              </a:rPr>
              <a:t>algı deneyimi bir </a:t>
            </a:r>
            <a:r>
              <a:rPr lang="tr-TR" sz="1800" b="1" dirty="0">
                <a:latin typeface="+mj-lt"/>
              </a:rPr>
              <a:t>uzam ve zaman </a:t>
            </a:r>
            <a:r>
              <a:rPr lang="tr-TR" sz="1800" dirty="0">
                <a:latin typeface="+mj-lt"/>
              </a:rPr>
              <a:t>içinde gerçekleşmekte, özne dünyayı kendi bakış açısıyla tecrübe etmekte </a:t>
            </a:r>
            <a:r>
              <a:rPr lang="tr-TR" sz="1800" dirty="0" smtClean="0">
                <a:latin typeface="+mj-lt"/>
              </a:rPr>
              <a:t>(</a:t>
            </a:r>
            <a:r>
              <a:rPr lang="tr-TR" sz="1800" dirty="0" err="1">
                <a:latin typeface="+mj-lt"/>
              </a:rPr>
              <a:t>Alanka</a:t>
            </a:r>
            <a:r>
              <a:rPr lang="tr-TR" sz="1800" dirty="0">
                <a:latin typeface="+mj-lt"/>
              </a:rPr>
              <a:t>, 2015).</a:t>
            </a:r>
          </a:p>
          <a:p>
            <a:pPr marL="0" indent="0">
              <a:buNone/>
            </a:pPr>
            <a:endParaRPr lang="tr-TR" sz="1800" dirty="0" smtClean="0">
              <a:latin typeface="Avenir Next LT Pro" panose="020B0504020202020204"/>
            </a:endParaRPr>
          </a:p>
          <a:p>
            <a:pPr marL="0" indent="0">
              <a:buNone/>
            </a:pPr>
            <a:endParaRPr lang="tr-TR" sz="1800" dirty="0" smtClean="0">
              <a:latin typeface="Avenir Next LT Pro" panose="020B0504020202020204"/>
            </a:endParaRPr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3294456" y="1217743"/>
            <a:ext cx="5778218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/>
                <a:ea typeface="+mj-ea"/>
                <a:cs typeface="+mj-cs"/>
              </a:rPr>
              <a:t>Nasıl biri?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/>
                <a:ea typeface="+mj-ea"/>
                <a:cs typeface="+mj-cs"/>
              </a:rPr>
              <a:t>	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/>
                <a:ea typeface="+mj-ea"/>
                <a:cs typeface="+mj-cs"/>
              </a:rPr>
              <a:t>bireysel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/>
                <a:ea typeface="+mj-ea"/>
                <a:cs typeface="+mj-cs"/>
              </a:rPr>
              <a:t>bilinçlenme</a:t>
            </a:r>
          </a:p>
        </p:txBody>
      </p:sp>
    </p:spTree>
    <p:extLst>
      <p:ext uri="{BB962C8B-B14F-4D97-AF65-F5344CB8AC3E}">
        <p14:creationId xmlns:p14="http://schemas.microsoft.com/office/powerpoint/2010/main" val="10670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3094316" y="652955"/>
            <a:ext cx="6252336" cy="714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/>
                <a:ea typeface="+mj-ea"/>
                <a:cs typeface="+mj-cs"/>
              </a:rPr>
              <a:t>Aracın –Öznenin- oluşum süreci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478630" y="6013173"/>
            <a:ext cx="3483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sibernetik </a:t>
            </a:r>
            <a:r>
              <a:rPr lang="tr-TR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sistem </a:t>
            </a:r>
            <a:r>
              <a:rPr lang="tr-TR" i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Norbert</a:t>
            </a:r>
            <a:r>
              <a:rPr lang="tr-TR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tr-TR" i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Wiener</a:t>
            </a:r>
            <a:endParaRPr lang="tr-TR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46" b="91572" l="15096" r="41532">
                        <a14:foregroundMark x1="28571" y1="47925" x2="27541" y2="40755"/>
                        <a14:foregroundMark x1="26583" y1="47421" x2="29602" y2="40755"/>
                        <a14:foregroundMark x1="27982" y1="67044" x2="27541" y2="55723"/>
                        <a14:foregroundMark x1="18630" y1="65283" x2="19661" y2="65031"/>
                        <a14:foregroundMark x1="37334" y1="62642" x2="36230" y2="62893"/>
                        <a14:foregroundMark x1="32327" y1="86918" x2="34462" y2="84780"/>
                        <a14:foregroundMark x1="23564" y1="86415" x2="24669" y2="86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2104" r="55145" b="1757"/>
          <a:stretch/>
        </p:blipFill>
        <p:spPr>
          <a:xfrm>
            <a:off x="5358932" y="3766629"/>
            <a:ext cx="1480244" cy="1762196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705317" y="4008471"/>
            <a:ext cx="1063256" cy="69392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GİRDİ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8196108" y="4008471"/>
            <a:ext cx="1063256" cy="69392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ÇIKTI</a:t>
            </a:r>
            <a:endParaRPr lang="tr-TR" dirty="0"/>
          </a:p>
        </p:txBody>
      </p:sp>
      <p:cxnSp>
        <p:nvCxnSpPr>
          <p:cNvPr id="7" name="Düz Ok Bağlayıcısı 6"/>
          <p:cNvCxnSpPr>
            <a:stCxn id="5" idx="3"/>
          </p:cNvCxnSpPr>
          <p:nvPr/>
        </p:nvCxnSpPr>
        <p:spPr>
          <a:xfrm>
            <a:off x="3768573" y="4355433"/>
            <a:ext cx="142011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775993" y="4355433"/>
            <a:ext cx="142011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Yuvarlatılmış Dikdörtgen 17"/>
          <p:cNvSpPr/>
          <p:nvPr/>
        </p:nvSpPr>
        <p:spPr>
          <a:xfrm>
            <a:off x="5322877" y="1981666"/>
            <a:ext cx="1453116" cy="69392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DENETİM</a:t>
            </a:r>
            <a:endParaRPr lang="tr-TR" dirty="0"/>
          </a:p>
        </p:txBody>
      </p:sp>
      <p:cxnSp>
        <p:nvCxnSpPr>
          <p:cNvPr id="19" name="Düz Ok Bağlayıcısı 18"/>
          <p:cNvCxnSpPr/>
          <p:nvPr/>
        </p:nvCxnSpPr>
        <p:spPr>
          <a:xfrm>
            <a:off x="3249528" y="2338893"/>
            <a:ext cx="207334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H="1">
            <a:off x="6775993" y="2317771"/>
            <a:ext cx="1951743" cy="1059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endCxn id="11" idx="0"/>
          </p:cNvCxnSpPr>
          <p:nvPr/>
        </p:nvCxnSpPr>
        <p:spPr>
          <a:xfrm>
            <a:off x="8727736" y="2318097"/>
            <a:ext cx="0" cy="169037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>
            <a:off x="3249528" y="2318097"/>
            <a:ext cx="0" cy="169037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>
            <a:off x="6096000" y="2796359"/>
            <a:ext cx="0" cy="78961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3371134" y="1938338"/>
            <a:ext cx="1392375" cy="400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noProof="0" dirty="0" smtClean="0">
                <a:solidFill>
                  <a:prstClr val="white"/>
                </a:solidFill>
                <a:latin typeface="Avenir Next LT Pro" panose="020B0504020202020204"/>
              </a:rPr>
              <a:t>geri bildirim</a:t>
            </a:r>
            <a:endParaRPr kumimoji="0" lang="tr-T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/>
            </a:endParaRPr>
          </a:p>
        </p:txBody>
      </p:sp>
      <p:sp>
        <p:nvSpPr>
          <p:cNvPr id="33" name="Başlık 1">
            <a:extLst>
              <a:ext uri="{FF2B5EF4-FFF2-40B4-BE49-F238E27FC236}">
                <a16:creationId xmlns:a16="http://schemas.microsoft.com/office/drawing/2014/main" id="{F7C40637-15DB-4332-8ECE-63BE75ADDDC6}"/>
              </a:ext>
            </a:extLst>
          </p:cNvPr>
          <p:cNvSpPr txBox="1">
            <a:spLocks/>
          </p:cNvSpPr>
          <p:nvPr/>
        </p:nvSpPr>
        <p:spPr>
          <a:xfrm>
            <a:off x="7015164" y="1917216"/>
            <a:ext cx="1392375" cy="400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noProof="0" dirty="0" smtClean="0">
                <a:solidFill>
                  <a:prstClr val="white"/>
                </a:solidFill>
                <a:latin typeface="Avenir Next LT Pro" panose="020B0504020202020204"/>
              </a:rPr>
              <a:t>geri bildirim</a:t>
            </a:r>
            <a:endParaRPr kumimoji="0" lang="tr-T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2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2705317" y="4008471"/>
            <a:ext cx="1063256" cy="69392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GİRDİ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8196108" y="4008471"/>
            <a:ext cx="1063256" cy="69392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ÇIKTI</a:t>
            </a:r>
            <a:endParaRPr lang="tr-TR" dirty="0"/>
          </a:p>
        </p:txBody>
      </p:sp>
      <p:cxnSp>
        <p:nvCxnSpPr>
          <p:cNvPr id="7" name="Düz Ok Bağlayıcısı 6"/>
          <p:cNvCxnSpPr>
            <a:stCxn id="5" idx="3"/>
          </p:cNvCxnSpPr>
          <p:nvPr/>
        </p:nvCxnSpPr>
        <p:spPr>
          <a:xfrm>
            <a:off x="3768573" y="4355433"/>
            <a:ext cx="142011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775993" y="4355433"/>
            <a:ext cx="142011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Yuvarlatılmış Dikdörtgen 17"/>
          <p:cNvSpPr/>
          <p:nvPr/>
        </p:nvSpPr>
        <p:spPr>
          <a:xfrm>
            <a:off x="5322877" y="1981666"/>
            <a:ext cx="1453116" cy="69392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DENETİM</a:t>
            </a:r>
            <a:endParaRPr lang="tr-TR" dirty="0"/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6096000" y="2796359"/>
            <a:ext cx="0" cy="78961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82" b="85660" l="24963" r="66642">
                        <a14:foregroundMark x1="41973" y1="38365" x2="44404" y2="38742"/>
                        <a14:foregroundMark x1="43152" y1="43019" x2="41458" y2="35597"/>
                        <a14:foregroundMark x1="46392" y1="68679" x2="44551" y2="56730"/>
                        <a14:foregroundMark x1="33800" y1="68805" x2="32990" y2="65786"/>
                        <a14:foregroundMark x1="56333" y1="81887" x2="58689" y2="79748"/>
                        <a14:foregroundMark x1="63108" y1="42264" x2="61782" y2="42516"/>
                        <a14:foregroundMark x1="27541" y1="52201" x2="27025" y2="51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2147" r="28365" b="7234"/>
          <a:stretch/>
        </p:blipFill>
        <p:spPr>
          <a:xfrm rot="21047871">
            <a:off x="5037829" y="3463461"/>
            <a:ext cx="2623384" cy="2202263"/>
          </a:xfrm>
          <a:prstGeom prst="rect">
            <a:avLst/>
          </a:prstGeom>
        </p:spPr>
      </p:pic>
      <p:sp>
        <p:nvSpPr>
          <p:cNvPr id="23" name="Dikdörtgen 22"/>
          <p:cNvSpPr/>
          <p:nvPr/>
        </p:nvSpPr>
        <p:spPr>
          <a:xfrm>
            <a:off x="2705317" y="951785"/>
            <a:ext cx="7226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Entropi</a:t>
            </a:r>
            <a:r>
              <a:rPr lang="tr-TR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; bir sistemdeki </a:t>
            </a:r>
            <a:r>
              <a:rPr lang="tr-TR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rastgelelik</a:t>
            </a:r>
            <a:r>
              <a:rPr lang="tr-TR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ve düzensizlik olarak tanımlanmaktır.</a:t>
            </a:r>
          </a:p>
          <a:p>
            <a:endParaRPr lang="tr-TR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3_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5_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7120</TotalTime>
  <Words>845</Words>
  <Application>Microsoft Office PowerPoint</Application>
  <PresentationFormat>Geniş ekran</PresentationFormat>
  <Paragraphs>133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24</vt:i4>
      </vt:variant>
    </vt:vector>
  </HeadingPairs>
  <TitlesOfParts>
    <vt:vector size="35" baseType="lpstr">
      <vt:lpstr>Arial</vt:lpstr>
      <vt:lpstr>Avenir Next LT Pro</vt:lpstr>
      <vt:lpstr>Avenir Next LT Pro Light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beyza</dc:creator>
  <cp:lastModifiedBy>beyza</cp:lastModifiedBy>
  <cp:revision>87</cp:revision>
  <dcterms:created xsi:type="dcterms:W3CDTF">2021-08-06T14:02:25Z</dcterms:created>
  <dcterms:modified xsi:type="dcterms:W3CDTF">2021-08-11T20:58:10Z</dcterms:modified>
</cp:coreProperties>
</file>